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Golos Text"/>
      <p:regular r:id="rId27"/>
      <p:bold r:id="rId28"/>
    </p:embeddedFont>
    <p:embeddedFont>
      <p:font typeface="Golos Text SemiBo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GolosText-bold.fntdata"/><Relationship Id="rId27" Type="http://schemas.openxmlformats.org/officeDocument/2006/relationships/font" Target="fonts/GolosTex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losText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GolosTextSemi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923e7628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6923e76283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923e762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923e7628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923e7628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6923e76283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923e762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6923e7628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923e76283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6923e76283_2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263223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6263223e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263223eb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6263223eb9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263223eb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6263223eb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263223eb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Визуальные объекты в фильме ужасов</a:t>
            </a:r>
            <a:endParaRPr/>
          </a:p>
        </p:txBody>
      </p:sp>
      <p:sp>
        <p:nvSpPr>
          <p:cNvPr id="284" name="Google Shape;284;g36263223eb9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263223eb9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Визуальные объекты в фильме ужасов</a:t>
            </a:r>
            <a:endParaRPr/>
          </a:p>
        </p:txBody>
      </p:sp>
      <p:sp>
        <p:nvSpPr>
          <p:cNvPr id="291" name="Google Shape;291;g36263223eb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263223eb9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Визуальные объекты в фильме ужасов</a:t>
            </a:r>
            <a:endParaRPr/>
          </a:p>
        </p:txBody>
      </p:sp>
      <p:sp>
        <p:nvSpPr>
          <p:cNvPr id="298" name="Google Shape;298;g36263223eb9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923e7628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6923e76283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923e76283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6923e76283_2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923e76283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6923e76283_2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923e76283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6923e76283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923e76283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6923e76283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923e76283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923e76283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923e7628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6923e76283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923e76283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6923e76283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923e762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923e76283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">
  <p:cSld name="Финал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30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27" name="Google Shape;127;p30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8" name="Google Shape;138;p32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9" name="Google Shape;139;p32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41" name="Google Shape;141;p32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42" name="Google Shape;142;p32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143" name="Google Shape;143;p32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3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48" name="Google Shape;148;p33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49" name="Google Shape;149;p33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50" name="Google Shape;150;p33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4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55" name="Google Shape;155;p34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56" name="Google Shape;156;p34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57" name="Google Shape;157;p34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58" name="Google Shape;158;p34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5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165" name="Google Shape;165;p35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166" name="Google Shape;166;p35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167" name="Google Shape;167;p35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5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171" name="Google Shape;171;p35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172" name="Google Shape;172;p35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1371600" y="2442525"/>
            <a:ext cx="6400800" cy="70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</a:pPr>
            <a:r>
              <a:rPr lang="ru">
                <a:solidFill>
                  <a:schemeClr val="lt1"/>
                </a:solidFill>
              </a:rPr>
              <a:t>Аннотационная схема для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классификации жанра видео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1779639" y="3276289"/>
            <a:ext cx="55847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Мультимодальный анализ: текст, изображения, аудио</a:t>
            </a:r>
            <a:endParaRPr/>
          </a:p>
        </p:txBody>
      </p:sp>
      <p:sp>
        <p:nvSpPr>
          <p:cNvPr id="179" name="Google Shape;179;p36"/>
          <p:cNvSpPr txBox="1"/>
          <p:nvPr/>
        </p:nvSpPr>
        <p:spPr>
          <a:xfrm>
            <a:off x="6980902" y="4306529"/>
            <a:ext cx="23105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Долотов Леонид</a:t>
            </a:r>
            <a:br>
              <a:rPr lang="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Титилин Павел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разметки (аудио)</a:t>
            </a:r>
            <a:endParaRPr/>
          </a:p>
        </p:txBody>
      </p:sp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850" y="1332700"/>
            <a:ext cx="6664325" cy="21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300" y="3515350"/>
            <a:ext cx="22574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разметки таблица</a:t>
            </a:r>
            <a:endParaRPr/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5" y="2024775"/>
            <a:ext cx="8279151" cy="23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475" y="1046975"/>
            <a:ext cx="3052325" cy="8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данных (Comedy)</a:t>
            </a:r>
            <a:endParaRPr/>
          </a:p>
        </p:txBody>
      </p:sp>
      <p:pic>
        <p:nvPicPr>
          <p:cNvPr id="252" name="Google Shape;2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07" y="1690148"/>
            <a:ext cx="2965423" cy="190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/>
        </p:nvSpPr>
        <p:spPr>
          <a:xfrm>
            <a:off x="4400961" y="1407782"/>
            <a:ext cx="33288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"8DJYVcSJFSE",  "timestamp": «108»,  "level": "image",  "annotations": [    {      "id": "img_color",      "type": "categorical",      "value": "dark"    }  ]}</a:t>
            </a:r>
            <a:b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"8DJYVcSJFSE",  "timestamp": «108»,  "level": "audio",  "annotations": [    {      "id": "aud_sound",      "type": "categorical",      "value": "laughter"    }  ]}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"8DJYVcSJFSE",  "timestamp": «108»,  "level": "text",  "annotations": [    {      "id": "text_emot",      "type": "categorical",      "value": «joy»    }  ]}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"8DJYVcSJFSE",  "level": “all",  "annotations": [    {      "id": "genre",      "type": "categorical",      "value": «comedy»    }  ]}</a:t>
            </a:r>
            <a:b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данных (Horror)</a:t>
            </a:r>
            <a:endParaRPr/>
          </a:p>
        </p:txBody>
      </p:sp>
      <p:sp>
        <p:nvSpPr>
          <p:cNvPr id="259" name="Google Shape;259;p48"/>
          <p:cNvSpPr txBox="1"/>
          <p:nvPr/>
        </p:nvSpPr>
        <p:spPr>
          <a:xfrm>
            <a:off x="4400961" y="1407782"/>
            <a:ext cx="3328679" cy="330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"0Lv_a5g77ao",  "timestamp": «191»,  "level": "image",  "annotations": [    {      "id": "img_color",      "type": "categorical",      "value": "dark"    }  ]}</a:t>
            </a:r>
            <a:b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"0Lv_a5g77ao",  "timestamp": «191»,  "level": "audio",  "annotations": [    {      "id": "aud_sound",      "type": "categorical",      "value": “Scream"    }  ]}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"0Lv_a5g77ao",  "timestamp": «191»,  "level": "text",  "annotations": [    {      "id": "text_emot",      "type": "categorical",      "value": «fear»    }  ]}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  "video_id": "0Lv_a5g77ao",  "level": “all",  "annotations": [    {      "id": “genre",      "type": "categorical",      "value": «horror»    }  ]}</a:t>
            </a:r>
            <a:br>
              <a:rPr lang="r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869" y="1592580"/>
            <a:ext cx="3467990" cy="1973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Онтологическая схема</a:t>
            </a:r>
            <a:endParaRPr/>
          </a:p>
        </p:txBody>
      </p:sp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49660"/>
            <a:ext cx="762000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мультимодального графа</a:t>
            </a:r>
            <a:endParaRPr/>
          </a:p>
        </p:txBody>
      </p:sp>
      <p:pic>
        <p:nvPicPr>
          <p:cNvPr id="272" name="Google Shape;272;p50" title="knowledge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650" y="1064425"/>
            <a:ext cx="4433526" cy="354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0"/>
          <p:cNvSpPr/>
          <p:nvPr/>
        </p:nvSpPr>
        <p:spPr>
          <a:xfrm rot="-5259249">
            <a:off x="4166256" y="2772289"/>
            <a:ext cx="410444" cy="1781068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4" name="Google Shape;274;p50"/>
          <p:cNvSpPr/>
          <p:nvPr/>
        </p:nvSpPr>
        <p:spPr>
          <a:xfrm>
            <a:off x="3190500" y="2028900"/>
            <a:ext cx="282900" cy="27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75" name="Google Shape;275;p50"/>
          <p:cNvSpPr/>
          <p:nvPr/>
        </p:nvSpPr>
        <p:spPr>
          <a:xfrm>
            <a:off x="5162700" y="1992125"/>
            <a:ext cx="282900" cy="27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мультимодального графа</a:t>
            </a:r>
            <a:endParaRPr/>
          </a:p>
        </p:txBody>
      </p:sp>
      <p:pic>
        <p:nvPicPr>
          <p:cNvPr id="281" name="Google Shape;281;p51" title="knowledge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650" y="1064425"/>
            <a:ext cx="4433526" cy="35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1 запроса к графу</a:t>
            </a:r>
            <a:endParaRPr/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25" y="1838060"/>
            <a:ext cx="15049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2"/>
          <p:cNvSpPr txBox="1"/>
          <p:nvPr/>
        </p:nvSpPr>
        <p:spPr>
          <a:xfrm>
            <a:off x="1006700" y="1812075"/>
            <a:ext cx="37791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video: &lt;http://example.org/video/&gt;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image: &lt;http://example.org/image/&gt;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object: &lt;http://example.org/object/&gt;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SELECT ?image ?object ?position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WHERE {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video:horror_film video:hasImageFrame ?image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?image image:containsObject ?obj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?obj rdfs:label ?object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2 запроса к графу</a:t>
            </a:r>
            <a:endParaRPr/>
          </a:p>
        </p:txBody>
      </p:sp>
      <p:sp>
        <p:nvSpPr>
          <p:cNvPr id="294" name="Google Shape;294;p53"/>
          <p:cNvSpPr txBox="1"/>
          <p:nvPr/>
        </p:nvSpPr>
        <p:spPr>
          <a:xfrm>
            <a:off x="735675" y="1029950"/>
            <a:ext cx="37791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audio: &lt;http://example.org/audio/&gt;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rdfs: &lt;http://www.w3.org/2000/01/rdf-schema#&gt;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SELECT ?audio ?filePath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WHERE {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?video video:hasAudioFragment ?audio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?audio audio:filePath ?filePath ;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audio:expressesEmotion ?emotion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?emotion rdfs:label "Screaming" .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75" y="3977900"/>
            <a:ext cx="69818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3 запроса к графу</a:t>
            </a:r>
            <a:endParaRPr/>
          </a:p>
        </p:txBody>
      </p:sp>
      <p:sp>
        <p:nvSpPr>
          <p:cNvPr id="301" name="Google Shape;301;p54"/>
          <p:cNvSpPr txBox="1"/>
          <p:nvPr/>
        </p:nvSpPr>
        <p:spPr>
          <a:xfrm>
            <a:off x="735675" y="1029950"/>
            <a:ext cx="37791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image: &lt;http://example.org/image/&gt;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object: &lt;http://example.org/object/&gt;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PREFIX rdfs: &lt;http://www.w3.org/2000/01/rdf-schema#&gt;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SELECT ?imageFrame ?filePath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WHERE {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video:horror_film video:hasImageFrame ?imageFrame .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?imageFrame image:filePath ?filePath ;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image:containsObject ?obj .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?obj rdfs:label ?label .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FILTER(REGEX(?label, "Monster", "i"))  # i - регистронезависимый поиск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75" y="3767900"/>
            <a:ext cx="6785826" cy="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Предметная область: Анализ мультимодального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контента видео (текст, изображения, аудио) для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определения жанра.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Задача: Создание ИИ-системы для классификации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жанров видео (комедия, драма, боевик, ужасы,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документальный).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Назначение:</a:t>
            </a:r>
            <a:endParaRPr/>
          </a:p>
          <a:p>
            <a:pPr indent="0" lvl="1" marL="4572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Категоризация контента на YouTube.</a:t>
            </a:r>
            <a:endParaRPr/>
          </a:p>
          <a:p>
            <a:pPr indent="0" lvl="1" marL="4572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Улучшение рекомендаций и модерации.</a:t>
            </a:r>
            <a:endParaRPr/>
          </a:p>
          <a:p>
            <a:pPr indent="0" lvl="1" marL="45720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Персонализация пользовательского опыта.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Зачем нужны данные: Структурированные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аннотации для обучения ИИ, связывающие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модальности с жанрами.</a:t>
            </a:r>
            <a:endParaRPr/>
          </a:p>
        </p:txBody>
      </p:sp>
      <p:sp>
        <p:nvSpPr>
          <p:cNvPr id="185" name="Google Shape;185;p3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Предметная область и задача</a:t>
            </a: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457200" y="1801813"/>
            <a:ext cx="8229600" cy="62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los Text SemiBold"/>
              <a:buNone/>
            </a:pPr>
            <a:r>
              <a:rPr lang="ru" sz="4400"/>
              <a:t>Спасибо</a:t>
            </a:r>
            <a:br>
              <a:rPr lang="ru" sz="4400"/>
            </a:br>
            <a:r>
              <a:rPr lang="ru" sz="4400"/>
              <a:t>за внимание!</a:t>
            </a:r>
            <a:endParaRPr sz="4400"/>
          </a:p>
        </p:txBody>
      </p:sp>
      <p:sp>
        <p:nvSpPr>
          <p:cNvPr id="308" name="Google Shape;308;p55"/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Ваши контакты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YouTube Data API: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Данные: Название, описание, субтитры, кадры,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аудиодорожки.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Пример: Видео ID dQw4w9WgXcQ, название: ”Never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Gonna Give You Up субтитры, кадры, аудио.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Доступ: Публичные видео.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Подготовка данных:</a:t>
            </a:r>
            <a:endParaRPr/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Текст: Извлечение субтитров (spaCy, RuTweetCorp).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Изображения: Ключевые кадры (FFmpeg, YAMNet).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▶ Аудио: Сегментация аудиодорожек (Librosa, ).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Источник данных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Описание уровней</a:t>
            </a:r>
            <a:endParaRPr/>
          </a:p>
        </p:txBody>
      </p:sp>
      <p:sp>
        <p:nvSpPr>
          <p:cNvPr id="197" name="Google Shape;197;p39"/>
          <p:cNvSpPr txBox="1"/>
          <p:nvPr/>
        </p:nvSpPr>
        <p:spPr>
          <a:xfrm>
            <a:off x="1210429" y="1401203"/>
            <a:ext cx="667051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Цветовая гамма (img_color):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Описание: Категория цветовой палитры кадра (темная — ужасы, светлая — комедия).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Значения: dark (темная), light (светлая).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Пример: Темные тона в кадре с лесом (ужасы), яркие тона в сцене с вечеринкой (комедия).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Звуки (aud_sound):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Описание: Наличие характерных звуков (крики — ужасы, смех — комедия).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Значения: scream (крик), laughter (смех), none (нет характерных звуков).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Пример: Крик в сцене погони (ужасы), смех в комедийном скетче.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Эмоциональный окрас (text_emot):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Описание: Эмоциональная окраска слов в субтитрах или описании (страх — ужасы, радость — комедия).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Значения: fear (страх), joy (радость)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Пример: Слова "страшно", "убегай" (страх), "весело", "смешно" (радость).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Подготовка данных для разметки</a:t>
            </a:r>
            <a:endParaRPr/>
          </a:p>
        </p:txBody>
      </p:sp>
      <p:sp>
        <p:nvSpPr>
          <p:cNvPr id="203" name="Google Shape;203;p40"/>
          <p:cNvSpPr txBox="1"/>
          <p:nvPr/>
        </p:nvSpPr>
        <p:spPr>
          <a:xfrm>
            <a:off x="1092017" y="1526193"/>
            <a:ext cx="642711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Текст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Извлечение субтитров и описаний через YouTube Data API, очистка с помощью spaCy + RuTweetCorp + VOSK.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Изображения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Извлечение кадров (каждые 5 секунд) с помощью FFmpeg.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Аудио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Извлечение аудиодорожек, сегментация на 10-секундные фрагменты с Librosa+YAMNet.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Инструменты</a:t>
            </a: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FFmpeg, Librosa, spaCy, OpenCV.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Аннотационная схема</a:t>
            </a:r>
            <a:endParaRPr/>
          </a:p>
        </p:txBody>
      </p:sp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78" y="1614354"/>
            <a:ext cx="8373644" cy="19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1917" y="4873906"/>
            <a:ext cx="1684675" cy="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Пайплайн</a:t>
            </a:r>
            <a:endParaRPr/>
          </a:p>
        </p:txBody>
      </p:sp>
      <p:pic>
        <p:nvPicPr>
          <p:cNvPr id="216" name="Google Shape;2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446" y="1158719"/>
            <a:ext cx="4347689" cy="349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разметки (текст)</a:t>
            </a:r>
            <a:endParaRPr/>
          </a:p>
        </p:txBody>
      </p:sp>
      <p:pic>
        <p:nvPicPr>
          <p:cNvPr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00" y="1197849"/>
            <a:ext cx="2752900" cy="16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400" y="2922125"/>
            <a:ext cx="3249675" cy="17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900" y="1197862"/>
            <a:ext cx="2498200" cy="1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olos Text SemiBold"/>
              <a:buNone/>
            </a:pPr>
            <a:r>
              <a:rPr lang="ru"/>
              <a:t>Пример разметки (изображения)</a:t>
            </a:r>
            <a:endParaRPr/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1143950"/>
            <a:ext cx="3576250" cy="23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500" y="1143949"/>
            <a:ext cx="3374625" cy="22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175" y="2252525"/>
            <a:ext cx="3824151" cy="24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